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150DB-1ECE-4F9B-BE47-D7EDF7A30692}" type="datetimeFigureOut">
              <a:rPr lang="en-US" smtClean="0"/>
              <a:t>3/7/2021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7E6D1-E383-47BD-A78B-FD917EC3CA0F}" type="slidenum">
              <a:rPr lang="en-US" smtClean="0"/>
              <a:t>‹#›</a:t>
            </a:fld>
            <a:endParaRPr lang="en-US"/>
          </a:p>
        </p:txBody>
      </p:sp>
    </p:spTree>
    <p:extLst>
      <p:ext uri="{BB962C8B-B14F-4D97-AF65-F5344CB8AC3E}">
        <p14:creationId xmlns:p14="http://schemas.microsoft.com/office/powerpoint/2010/main" val="238673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07E6D1-E383-47BD-A78B-FD917EC3CA0F}" type="slidenum">
              <a:rPr lang="en-US" smtClean="0"/>
              <a:t>1</a:t>
            </a:fld>
            <a:endParaRPr lang="en-US"/>
          </a:p>
        </p:txBody>
      </p:sp>
    </p:spTree>
    <p:extLst>
      <p:ext uri="{BB962C8B-B14F-4D97-AF65-F5344CB8AC3E}">
        <p14:creationId xmlns:p14="http://schemas.microsoft.com/office/powerpoint/2010/main" val="383431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Atif Mian was born in the city of Lahore, the capital of Pakistani’s district of Punjab. He was born into a solidly upper-middle-class family in Pakistan as the only son of government physicians, Mian.</a:t>
            </a:r>
          </a:p>
          <a:p>
            <a:r>
              <a:rPr lang="en-US" dirty="0" smtClean="0"/>
              <a:t>He is a Pakistani-American economist</a:t>
            </a:r>
            <a:r>
              <a:rPr lang="en-US" baseline="0" dirty="0" smtClean="0"/>
              <a:t> who </a:t>
            </a:r>
            <a:r>
              <a:rPr lang="en-US" dirty="0" smtClean="0"/>
              <a:t>grew up and received most of his education in Pakistan before moving to the US for higher education in 1993.</a:t>
            </a:r>
          </a:p>
          <a:p>
            <a:r>
              <a:rPr lang="en-US" dirty="0" smtClean="0"/>
              <a:t>He</a:t>
            </a:r>
            <a:r>
              <a:rPr lang="en-US" baseline="0" dirty="0" smtClean="0"/>
              <a:t> enrolled to Massachusetts Institute of Technology. In 1996 he received his bachelor’s degree in mathematics with computer science. Later, he received his doctorate degree in economics from the same institute. </a:t>
            </a:r>
          </a:p>
          <a:p>
            <a:r>
              <a:rPr lang="en-US" dirty="0" smtClean="0"/>
              <a:t>At Princeton University, he teaches Macro and Financial Policy and Empirical Macro-finance. </a:t>
            </a:r>
          </a:p>
          <a:p>
            <a:r>
              <a:rPr lang="en-US" dirty="0" smtClean="0"/>
              <a:t>Atif was initially chosen as a member of an Economic Advisory Council formed by Pakistani Prime Minister Imran Khan to provide assistance on issues of economics and finance. Since his appointment, the government faced criticism from groups opposed to government representation for religious minorities, because of Atif's Ahmadiyya faith. He was removed from the Economic Advisory Council on 7 September 2018 and afterwards council members Asim Ijaz Khwaja and Imran Rasul resigned in protest.</a:t>
            </a:r>
            <a:endParaRPr lang="en-US" dirty="0"/>
          </a:p>
        </p:txBody>
      </p:sp>
      <p:sp>
        <p:nvSpPr>
          <p:cNvPr id="4" name="Slide Number Placeholder 3"/>
          <p:cNvSpPr>
            <a:spLocks noGrp="1"/>
          </p:cNvSpPr>
          <p:nvPr>
            <p:ph type="sldNum" sz="quarter" idx="10"/>
          </p:nvPr>
        </p:nvSpPr>
        <p:spPr/>
        <p:txBody>
          <a:bodyPr/>
          <a:lstStyle/>
          <a:p>
            <a:fld id="{C707E6D1-E383-47BD-A78B-FD917EC3CA0F}" type="slidenum">
              <a:rPr lang="en-US" smtClean="0"/>
              <a:t>2</a:t>
            </a:fld>
            <a:endParaRPr lang="en-US"/>
          </a:p>
        </p:txBody>
      </p:sp>
    </p:spTree>
    <p:extLst>
      <p:ext uri="{BB962C8B-B14F-4D97-AF65-F5344CB8AC3E}">
        <p14:creationId xmlns:p14="http://schemas.microsoft.com/office/powerpoint/2010/main" val="277761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Atif is the author of the critically acclaimed book, House of Debt.</a:t>
            </a:r>
            <a:r>
              <a:rPr lang="en-US" baseline="0" dirty="0" smtClean="0"/>
              <a:t> </a:t>
            </a:r>
            <a:r>
              <a:rPr lang="en-US" dirty="0" smtClean="0"/>
              <a:t>The book argues that debt caused the Great Recession—rather than failing banks, as the Bush and Obama administrations had diagnosed. His book was shortlisted for the Financial Times Business Book of the Year, and it won the Gordon J. Laing Prize of the University of Chicago Press.</a:t>
            </a:r>
          </a:p>
          <a:p>
            <a:r>
              <a:rPr lang="en-US" dirty="0" smtClean="0"/>
              <a:t> Mian and Sufi have broadened the scope of their research, focusing on household debt and economic inequality. Their more recent work links the worsening of household debt since 1980 to the rise of the superrich. They connect increased income inequality to the concentration of vast amounts of wealth, which has flooded the economic system with easy credit that fuels consumption, rather than contributing to economic growth through real investment.</a:t>
            </a:r>
          </a:p>
          <a:p>
            <a:endParaRPr lang="en-US" dirty="0"/>
          </a:p>
        </p:txBody>
      </p:sp>
      <p:sp>
        <p:nvSpPr>
          <p:cNvPr id="4" name="Slide Number Placeholder 3"/>
          <p:cNvSpPr>
            <a:spLocks noGrp="1"/>
          </p:cNvSpPr>
          <p:nvPr>
            <p:ph type="sldNum" sz="quarter" idx="10"/>
          </p:nvPr>
        </p:nvSpPr>
        <p:spPr/>
        <p:txBody>
          <a:bodyPr/>
          <a:lstStyle/>
          <a:p>
            <a:fld id="{C707E6D1-E383-47BD-A78B-FD917EC3CA0F}" type="slidenum">
              <a:rPr lang="en-US" smtClean="0"/>
              <a:t>3</a:t>
            </a:fld>
            <a:endParaRPr lang="en-US"/>
          </a:p>
        </p:txBody>
      </p:sp>
    </p:spTree>
    <p:extLst>
      <p:ext uri="{BB962C8B-B14F-4D97-AF65-F5344CB8AC3E}">
        <p14:creationId xmlns:p14="http://schemas.microsoft.com/office/powerpoint/2010/main" val="81989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 work focuses on the connections between finance and the macro economy. He is the first person of Pakistani origin to rank among the top 25 young economists of the world. In 2014, the International Monetary Fund (IMF) identified Atif as one of twenty-five young economists who it expects will shape the world's thinking about the global economy in the future.</a:t>
            </a:r>
          </a:p>
          <a:p>
            <a:r>
              <a:rPr lang="en-US" dirty="0" smtClean="0"/>
              <a:t>The 44-year-old Pakistani-American has done much to shed fresh light on our modern-day addiction to debt, and in the process, to proffer a new thesis for the greatest economic downturn in more than half a century. He and coauthor Amir Sufi, a University of Chicago finance professor, offer a novel take on the Great Recession in their 2014 book, House of Debt.</a:t>
            </a:r>
          </a:p>
          <a:p>
            <a:r>
              <a:rPr lang="en-US" dirty="0" smtClean="0"/>
              <a:t>The authors parse vast amounts of data to show that a dramatic rise in household debt among borrowers least able to repay helped precipitate the greatest global financial crisis since the Great Depression. In their book, they argue that policymakers erred by focusing excessively on the banking system and in bailing out banks, not borrowers.</a:t>
            </a:r>
            <a:endParaRPr lang="en-US" dirty="0"/>
          </a:p>
        </p:txBody>
      </p:sp>
      <p:sp>
        <p:nvSpPr>
          <p:cNvPr id="4" name="Slide Number Placeholder 3"/>
          <p:cNvSpPr>
            <a:spLocks noGrp="1"/>
          </p:cNvSpPr>
          <p:nvPr>
            <p:ph type="sldNum" sz="quarter" idx="10"/>
          </p:nvPr>
        </p:nvSpPr>
        <p:spPr/>
        <p:txBody>
          <a:bodyPr/>
          <a:lstStyle/>
          <a:p>
            <a:fld id="{C707E6D1-E383-47BD-A78B-FD917EC3CA0F}" type="slidenum">
              <a:rPr lang="en-US" smtClean="0"/>
              <a:t>4</a:t>
            </a:fld>
            <a:endParaRPr lang="en-US"/>
          </a:p>
        </p:txBody>
      </p:sp>
    </p:spTree>
    <p:extLst>
      <p:ext uri="{BB962C8B-B14F-4D97-AF65-F5344CB8AC3E}">
        <p14:creationId xmlns:p14="http://schemas.microsoft.com/office/powerpoint/2010/main" val="328662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article, The Productive Capacity and Household Demand Channels</a:t>
            </a:r>
            <a:r>
              <a:rPr lang="en-US" baseline="0" dirty="0" smtClean="0"/>
              <a:t>, April 2020,</a:t>
            </a:r>
            <a:r>
              <a:rPr lang="en-US" dirty="0" smtClean="0"/>
              <a:t> Atif</a:t>
            </a:r>
            <a:r>
              <a:rPr lang="en-US" baseline="0" dirty="0" smtClean="0"/>
              <a:t> and his coauthors</a:t>
            </a:r>
            <a:r>
              <a:rPr lang="en-US" dirty="0" smtClean="0"/>
              <a:t> establish that, consistent with the importance of the household demand channel, credit supply expansion boosts nontradable sector employment and the price of nontradable goods, with limited effects on tradable sector employment. Such credit expansions amplify the business cycle and lead to more severe recessions.</a:t>
            </a:r>
          </a:p>
          <a:p>
            <a:r>
              <a:rPr lang="en-US" dirty="0" smtClean="0"/>
              <a:t>In the article, The Credit-Driven Household Demand Channel, 2018,  </a:t>
            </a:r>
            <a:r>
              <a:rPr lang="en-US" dirty="0"/>
              <a:t>t</a:t>
            </a:r>
            <a:r>
              <a:rPr lang="en-US" dirty="0" smtClean="0"/>
              <a:t>he specific idea put forward in this article is that expansions in credit supply, operating primarily through household demand, have been an important driver of business cycles. We call this the credit-driven household demand channel. While this channel helps explain the recent global recession, it also describes economic cycles in many countries over the past 40 years.</a:t>
            </a:r>
          </a:p>
          <a:p>
            <a:r>
              <a:rPr lang="en-US" dirty="0" smtClean="0"/>
              <a:t>The article, The Great Recession, 2010, he and Sufi highlight how a micro-level analysis of the Great Recession provides us with important clues to understand the origins of the crisis, the link between credit and asset prices, the feedback effect from asset prices to the real economy, and the role of household leverage in explaining the downturn.</a:t>
            </a:r>
            <a:endParaRPr lang="en-US" dirty="0"/>
          </a:p>
        </p:txBody>
      </p:sp>
      <p:sp>
        <p:nvSpPr>
          <p:cNvPr id="4" name="Slide Number Placeholder 3"/>
          <p:cNvSpPr>
            <a:spLocks noGrp="1"/>
          </p:cNvSpPr>
          <p:nvPr>
            <p:ph type="sldNum" sz="quarter" idx="10"/>
          </p:nvPr>
        </p:nvSpPr>
        <p:spPr/>
        <p:txBody>
          <a:bodyPr/>
          <a:lstStyle/>
          <a:p>
            <a:fld id="{C707E6D1-E383-47BD-A78B-FD917EC3CA0F}" type="slidenum">
              <a:rPr lang="en-US" smtClean="0"/>
              <a:t>5</a:t>
            </a:fld>
            <a:endParaRPr lang="en-US"/>
          </a:p>
        </p:txBody>
      </p:sp>
    </p:spTree>
    <p:extLst>
      <p:ext uri="{BB962C8B-B14F-4D97-AF65-F5344CB8AC3E}">
        <p14:creationId xmlns:p14="http://schemas.microsoft.com/office/powerpoint/2010/main" val="199164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knowledge provided by Atif and Sufi in the book, House of Debt has helped put household debt much more prominently on the radar of the IMF, the Federal Reserve, the Bank of England, and central banks of Australia, China, and Israel. In the half a decade since the book’s publication, Mian and Sufi have broadened the scope of research, focusing on household debt and economic inequality. </a:t>
            </a:r>
          </a:p>
          <a:p>
            <a:endParaRPr lang="en-US" dirty="0"/>
          </a:p>
          <a:p>
            <a:r>
              <a:rPr lang="en-US" dirty="0" smtClean="0"/>
              <a:t>Former US Treasury Secretary Larry Summers suggested that the work “could be the most important book to come out of the 2008 Financial Crisis and subsequent Great Recession.” In a review, Summers expresses some sympathy for the authors’ assertion that there should have been greater consideration given to households during the Great Recession. </a:t>
            </a:r>
          </a:p>
          <a:p>
            <a:r>
              <a:rPr lang="en-US" dirty="0" smtClean="0"/>
              <a:t>Summers agrees that all future work on financial crises will have to consider household balance sheets. Its arguments deserve careful attention, and its publication provides an opportunity to reconsider policy choices made in 2009 and 2010 regarding mortgages.</a:t>
            </a:r>
          </a:p>
        </p:txBody>
      </p:sp>
      <p:sp>
        <p:nvSpPr>
          <p:cNvPr id="4" name="Slide Number Placeholder 3"/>
          <p:cNvSpPr>
            <a:spLocks noGrp="1"/>
          </p:cNvSpPr>
          <p:nvPr>
            <p:ph type="sldNum" sz="quarter" idx="10"/>
          </p:nvPr>
        </p:nvSpPr>
        <p:spPr/>
        <p:txBody>
          <a:bodyPr/>
          <a:lstStyle/>
          <a:p>
            <a:fld id="{C707E6D1-E383-47BD-A78B-FD917EC3CA0F}" type="slidenum">
              <a:rPr lang="en-US" smtClean="0"/>
              <a:t>6</a:t>
            </a:fld>
            <a:endParaRPr lang="en-US"/>
          </a:p>
        </p:txBody>
      </p:sp>
    </p:spTree>
    <p:extLst>
      <p:ext uri="{BB962C8B-B14F-4D97-AF65-F5344CB8AC3E}">
        <p14:creationId xmlns:p14="http://schemas.microsoft.com/office/powerpoint/2010/main" val="100744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07E6D1-E383-47BD-A78B-FD917EC3CA0F}" type="slidenum">
              <a:rPr lang="en-US" smtClean="0"/>
              <a:t>7</a:t>
            </a:fld>
            <a:endParaRPr lang="en-US"/>
          </a:p>
        </p:txBody>
      </p:sp>
    </p:spTree>
    <p:extLst>
      <p:ext uri="{BB962C8B-B14F-4D97-AF65-F5344CB8AC3E}">
        <p14:creationId xmlns:p14="http://schemas.microsoft.com/office/powerpoint/2010/main" val="2056421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93D0C4A-E817-4886-BEC4-8117BDDE8A20}" type="datetimeFigureOut">
              <a:rPr lang="en-US" smtClean="0"/>
              <a:t>3/7/2021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2F0CCCE-DD6C-41A0-A035-E115B690BBA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72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93D0C4A-E817-4886-BEC4-8117BDDE8A20}"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0CCCE-DD6C-41A0-A035-E115B690BBA9}" type="slidenum">
              <a:rPr lang="en-US" smtClean="0"/>
              <a:t>‹#›</a:t>
            </a:fld>
            <a:endParaRPr lang="en-US"/>
          </a:p>
        </p:txBody>
      </p:sp>
    </p:spTree>
    <p:extLst>
      <p:ext uri="{BB962C8B-B14F-4D97-AF65-F5344CB8AC3E}">
        <p14:creationId xmlns:p14="http://schemas.microsoft.com/office/powerpoint/2010/main" val="126759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3D0C4A-E817-4886-BEC4-8117BDDE8A20}"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CCCE-DD6C-41A0-A035-E115B690BBA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59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3D0C4A-E817-4886-BEC4-8117BDDE8A20}"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CCCE-DD6C-41A0-A035-E115B690BBA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19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3D0C4A-E817-4886-BEC4-8117BDDE8A20}"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CCCE-DD6C-41A0-A035-E115B690BBA9}" type="slidenum">
              <a:rPr lang="en-US" smtClean="0"/>
              <a:t>‹#›</a:t>
            </a:fld>
            <a:endParaRPr lang="en-US"/>
          </a:p>
        </p:txBody>
      </p:sp>
    </p:spTree>
    <p:extLst>
      <p:ext uri="{BB962C8B-B14F-4D97-AF65-F5344CB8AC3E}">
        <p14:creationId xmlns:p14="http://schemas.microsoft.com/office/powerpoint/2010/main" val="1332251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3D0C4A-E817-4886-BEC4-8117BDDE8A20}"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CCCE-DD6C-41A0-A035-E115B690BBA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537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3D0C4A-E817-4886-BEC4-8117BDDE8A20}"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CCCE-DD6C-41A0-A035-E115B690BBA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2133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D0C4A-E817-4886-BEC4-8117BDDE8A20}"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CCCE-DD6C-41A0-A035-E115B690BBA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301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D0C4A-E817-4886-BEC4-8117BDDE8A20}"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CCCE-DD6C-41A0-A035-E115B690BBA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209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D0C4A-E817-4886-BEC4-8117BDDE8A20}"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CCCE-DD6C-41A0-A035-E115B690BBA9}" type="slidenum">
              <a:rPr lang="en-US" smtClean="0"/>
              <a:t>‹#›</a:t>
            </a:fld>
            <a:endParaRPr lang="en-US"/>
          </a:p>
        </p:txBody>
      </p:sp>
    </p:spTree>
    <p:extLst>
      <p:ext uri="{BB962C8B-B14F-4D97-AF65-F5344CB8AC3E}">
        <p14:creationId xmlns:p14="http://schemas.microsoft.com/office/powerpoint/2010/main" val="162228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3D0C4A-E817-4886-BEC4-8117BDDE8A20}"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CCCE-DD6C-41A0-A035-E115B690BBA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163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3D0C4A-E817-4886-BEC4-8117BDDE8A20}"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0CCCE-DD6C-41A0-A035-E115B690BBA9}" type="slidenum">
              <a:rPr lang="en-US" smtClean="0"/>
              <a:t>‹#›</a:t>
            </a:fld>
            <a:endParaRPr lang="en-US"/>
          </a:p>
        </p:txBody>
      </p:sp>
    </p:spTree>
    <p:extLst>
      <p:ext uri="{BB962C8B-B14F-4D97-AF65-F5344CB8AC3E}">
        <p14:creationId xmlns:p14="http://schemas.microsoft.com/office/powerpoint/2010/main" val="32292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3D0C4A-E817-4886-BEC4-8117BDDE8A20}" type="datetimeFigureOut">
              <a:rPr lang="en-US" smtClean="0"/>
              <a:t>3/7/2021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0CCCE-DD6C-41A0-A035-E115B690BBA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64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3D0C4A-E817-4886-BEC4-8117BDDE8A20}" type="datetimeFigureOut">
              <a:rPr lang="en-US" smtClean="0"/>
              <a:t>3/7/2021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0CCCE-DD6C-41A0-A035-E115B690BBA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65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D0C4A-E817-4886-BEC4-8117BDDE8A20}" type="datetimeFigureOut">
              <a:rPr lang="en-US" smtClean="0"/>
              <a:t>3/7/2021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0CCCE-DD6C-41A0-A035-E115B690BBA9}" type="slidenum">
              <a:rPr lang="en-US" smtClean="0"/>
              <a:t>‹#›</a:t>
            </a:fld>
            <a:endParaRPr lang="en-US"/>
          </a:p>
        </p:txBody>
      </p:sp>
    </p:spTree>
    <p:extLst>
      <p:ext uri="{BB962C8B-B14F-4D97-AF65-F5344CB8AC3E}">
        <p14:creationId xmlns:p14="http://schemas.microsoft.com/office/powerpoint/2010/main" val="251274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93D0C4A-E817-4886-BEC4-8117BDDE8A20}"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0CCCE-DD6C-41A0-A035-E115B690BBA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244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93D0C4A-E817-4886-BEC4-8117BDDE8A20}"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0CCCE-DD6C-41A0-A035-E115B690BBA9}" type="slidenum">
              <a:rPr lang="en-US" smtClean="0"/>
              <a:t>‹#›</a:t>
            </a:fld>
            <a:endParaRPr lang="en-US"/>
          </a:p>
        </p:txBody>
      </p:sp>
    </p:spTree>
    <p:extLst>
      <p:ext uri="{BB962C8B-B14F-4D97-AF65-F5344CB8AC3E}">
        <p14:creationId xmlns:p14="http://schemas.microsoft.com/office/powerpoint/2010/main" val="76896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3D0C4A-E817-4886-BEC4-8117BDDE8A20}" type="datetimeFigureOut">
              <a:rPr lang="en-US" smtClean="0"/>
              <a:t>3/7/2021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F0CCCE-DD6C-41A0-A035-E115B690BBA9}" type="slidenum">
              <a:rPr lang="en-US" smtClean="0"/>
              <a:t>‹#›</a:t>
            </a:fld>
            <a:endParaRPr lang="en-US"/>
          </a:p>
        </p:txBody>
      </p:sp>
    </p:spTree>
    <p:extLst>
      <p:ext uri="{BB962C8B-B14F-4D97-AF65-F5344CB8AC3E}">
        <p14:creationId xmlns:p14="http://schemas.microsoft.com/office/powerpoint/2010/main" val="1309588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ATIF MIAN </a:t>
            </a:r>
            <a:br>
              <a:rPr lang="en-US" dirty="0" smtClean="0"/>
            </a:br>
            <a:endParaRPr lang="en-US" dirty="0"/>
          </a:p>
        </p:txBody>
      </p:sp>
      <p:sp>
        <p:nvSpPr>
          <p:cNvPr id="3" name="Subtitle 2"/>
          <p:cNvSpPr>
            <a:spLocks noGrp="1"/>
          </p:cNvSpPr>
          <p:nvPr>
            <p:ph type="subTitle" idx="1"/>
          </p:nvPr>
        </p:nvSpPr>
        <p:spPr/>
        <p:txBody>
          <a:bodyPr>
            <a:normAutofit fontScale="47500" lnSpcReduction="20000"/>
          </a:bodyPr>
          <a:lstStyle/>
          <a:p>
            <a:r>
              <a:rPr lang="en-US" dirty="0"/>
              <a:t>Student’s Name</a:t>
            </a:r>
          </a:p>
          <a:p>
            <a:r>
              <a:rPr lang="en-US" dirty="0"/>
              <a:t>Institutional Affiliation</a:t>
            </a:r>
          </a:p>
          <a:p>
            <a:r>
              <a:rPr lang="en-US" dirty="0"/>
              <a:t>Course Name and Number</a:t>
            </a:r>
          </a:p>
          <a:p>
            <a:r>
              <a:rPr lang="en-US" dirty="0"/>
              <a:t>Instructor’s Name</a:t>
            </a:r>
          </a:p>
          <a:p>
            <a:r>
              <a:rPr lang="en-US" dirty="0"/>
              <a:t>Assignment Due Date</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74605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 </a:t>
            </a:r>
            <a:endParaRPr lang="en-US" dirty="0"/>
          </a:p>
        </p:txBody>
      </p:sp>
      <p:sp>
        <p:nvSpPr>
          <p:cNvPr id="3" name="Content Placeholder 2"/>
          <p:cNvSpPr>
            <a:spLocks noGrp="1"/>
          </p:cNvSpPr>
          <p:nvPr>
            <p:ph idx="1"/>
          </p:nvPr>
        </p:nvSpPr>
        <p:spPr>
          <a:xfrm>
            <a:off x="1295401" y="2556931"/>
            <a:ext cx="9601196" cy="3677613"/>
          </a:xfrm>
        </p:spPr>
        <p:txBody>
          <a:bodyPr>
            <a:normAutofit/>
          </a:bodyPr>
          <a:lstStyle/>
          <a:p>
            <a:r>
              <a:rPr lang="en-US" dirty="0" smtClean="0"/>
              <a:t>Atif Rehman Mian was born on 28</a:t>
            </a:r>
            <a:r>
              <a:rPr lang="en-US" baseline="30000" dirty="0" smtClean="0"/>
              <a:t>th</a:t>
            </a:r>
            <a:r>
              <a:rPr lang="en-US" dirty="0" smtClean="0"/>
              <a:t>  June 1975. </a:t>
            </a:r>
          </a:p>
          <a:p>
            <a:r>
              <a:rPr lang="en-US" dirty="0" smtClean="0"/>
              <a:t>He is a Pakistani-American economist who serves as the John H. Laporte Jr. Class of 1967 Professor of Economics, Public Policy, and Finance at Princeton University </a:t>
            </a:r>
            <a:r>
              <a:rPr lang="en-US" dirty="0"/>
              <a:t>(Mian &amp; Sufi, 2017</a:t>
            </a:r>
            <a:r>
              <a:rPr lang="en-US" dirty="0" smtClean="0"/>
              <a:t>).</a:t>
            </a:r>
          </a:p>
          <a:p>
            <a:r>
              <a:rPr lang="en-US" dirty="0" smtClean="0"/>
              <a:t>He is also the Director of the Julis-Rabinowitz Center for Public Policy and Finance at the Princeton School of Public and International Affairs.</a:t>
            </a:r>
          </a:p>
          <a:p>
            <a:r>
              <a:rPr lang="en-US" dirty="0" smtClean="0"/>
              <a:t>He is the youngest in his family with three sisters </a:t>
            </a:r>
            <a:r>
              <a:rPr lang="en-US" dirty="0"/>
              <a:t>(Mian &amp; Sufi, 2018</a:t>
            </a:r>
            <a:r>
              <a:rPr lang="en-US" dirty="0" smtClean="0"/>
              <a:t>). </a:t>
            </a:r>
          </a:p>
          <a:p>
            <a:endParaRPr lang="en-US" dirty="0" smtClean="0"/>
          </a:p>
          <a:p>
            <a:endParaRPr lang="en-US" dirty="0" smtClean="0"/>
          </a:p>
          <a:p>
            <a:endParaRPr lang="en-US" dirty="0"/>
          </a:p>
        </p:txBody>
      </p:sp>
    </p:spTree>
    <p:extLst>
      <p:ext uri="{BB962C8B-B14F-4D97-AF65-F5344CB8AC3E}">
        <p14:creationId xmlns:p14="http://schemas.microsoft.com/office/powerpoint/2010/main" val="1453235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026777"/>
          </a:xfrm>
        </p:spPr>
        <p:txBody>
          <a:bodyPr>
            <a:normAutofit fontScale="90000"/>
          </a:bodyPr>
          <a:lstStyle/>
          <a:p>
            <a:r>
              <a:rPr lang="en-US" dirty="0" smtClean="0"/>
              <a:t>Economic </a:t>
            </a:r>
            <a:r>
              <a:rPr lang="en-US" dirty="0"/>
              <a:t>Works, Theories &amp; Accomplishments</a:t>
            </a:r>
          </a:p>
        </p:txBody>
      </p:sp>
      <p:sp>
        <p:nvSpPr>
          <p:cNvPr id="3" name="Content Placeholder 2"/>
          <p:cNvSpPr>
            <a:spLocks noGrp="1"/>
          </p:cNvSpPr>
          <p:nvPr>
            <p:ph idx="1"/>
          </p:nvPr>
        </p:nvSpPr>
        <p:spPr>
          <a:xfrm>
            <a:off x="1295401" y="2424545"/>
            <a:ext cx="9601196" cy="3810000"/>
          </a:xfrm>
        </p:spPr>
        <p:txBody>
          <a:bodyPr/>
          <a:lstStyle/>
          <a:p>
            <a:r>
              <a:rPr lang="en-US" dirty="0"/>
              <a:t>In 1996, he earned a bachelor's degree in mathematics with computer science from the Massachusetts Institute of </a:t>
            </a:r>
            <a:r>
              <a:rPr lang="en-US" dirty="0" smtClean="0"/>
              <a:t>Technology (Mian &amp; </a:t>
            </a:r>
            <a:r>
              <a:rPr lang="en-US" dirty="0"/>
              <a:t>Sufi, </a:t>
            </a:r>
            <a:r>
              <a:rPr lang="en-US" dirty="0" smtClean="0"/>
              <a:t>2018).</a:t>
            </a:r>
          </a:p>
          <a:p>
            <a:r>
              <a:rPr lang="en-US" dirty="0" smtClean="0"/>
              <a:t>He completed </a:t>
            </a:r>
            <a:r>
              <a:rPr lang="en-US" dirty="0"/>
              <a:t>his doctorate in economics at MIT in 2001. </a:t>
            </a:r>
            <a:endParaRPr lang="en-US" dirty="0" smtClean="0"/>
          </a:p>
          <a:p>
            <a:r>
              <a:rPr lang="en-US" dirty="0" smtClean="0"/>
              <a:t>He worked </a:t>
            </a:r>
            <a:r>
              <a:rPr lang="en-US" dirty="0"/>
              <a:t>as a faculty member at the University of Chicago (2001–2009</a:t>
            </a:r>
            <a:r>
              <a:rPr lang="en-US" dirty="0" smtClean="0"/>
              <a:t>).</a:t>
            </a:r>
          </a:p>
          <a:p>
            <a:r>
              <a:rPr lang="en-US" dirty="0" smtClean="0"/>
              <a:t>He was also a faculty member at the University </a:t>
            </a:r>
            <a:r>
              <a:rPr lang="en-US" dirty="0"/>
              <a:t>of California, Berkeley (</a:t>
            </a:r>
            <a:r>
              <a:rPr lang="en-US" dirty="0" smtClean="0"/>
              <a:t>2009–2012).</a:t>
            </a:r>
          </a:p>
          <a:p>
            <a:r>
              <a:rPr lang="en-US" dirty="0" smtClean="0"/>
              <a:t>He </a:t>
            </a:r>
            <a:r>
              <a:rPr lang="en-US" dirty="0"/>
              <a:t>joined the Princeton faculty in 2012</a:t>
            </a:r>
            <a:r>
              <a:rPr lang="en-US" dirty="0" smtClean="0"/>
              <a:t>.</a:t>
            </a:r>
            <a:endParaRPr lang="en-US" dirty="0"/>
          </a:p>
        </p:txBody>
      </p:sp>
    </p:spTree>
    <p:extLst>
      <p:ext uri="{BB962C8B-B14F-4D97-AF65-F5344CB8AC3E}">
        <p14:creationId xmlns:p14="http://schemas.microsoft.com/office/powerpoint/2010/main" val="2956954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a:t>
            </a:r>
            <a:r>
              <a:rPr lang="en-US" dirty="0"/>
              <a:t>Works, Theories &amp; </a:t>
            </a:r>
            <a:r>
              <a:rPr lang="en-US" dirty="0" smtClean="0"/>
              <a:t>Accomplishments-</a:t>
            </a:r>
            <a:r>
              <a:rPr lang="en-US" dirty="0" err="1" smtClean="0"/>
              <a:t>cont’n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He authored the book, House of Debt, in which he and his coauthor Amir Sufi argue that the major cause of the </a:t>
            </a:r>
            <a:r>
              <a:rPr lang="en-US" dirty="0"/>
              <a:t>G</a:t>
            </a:r>
            <a:r>
              <a:rPr lang="en-US" dirty="0" smtClean="0"/>
              <a:t>reat Recession is excessive borrowing </a:t>
            </a:r>
            <a:r>
              <a:rPr lang="en-US" dirty="0"/>
              <a:t>(Mian &amp; Sufi, 2017</a:t>
            </a:r>
            <a:r>
              <a:rPr lang="en-US" dirty="0" smtClean="0"/>
              <a:t>).</a:t>
            </a:r>
          </a:p>
          <a:p>
            <a:r>
              <a:rPr lang="en-US" dirty="0" smtClean="0"/>
              <a:t>This is opposed to the earlier argument that failing banking is the major factor contributing to the growing gap in income disparity.</a:t>
            </a:r>
          </a:p>
          <a:p>
            <a:r>
              <a:rPr lang="en-US" dirty="0"/>
              <a:t> In the five years since the book’s publication, Mian and Sufi have broadened the scope of </a:t>
            </a:r>
            <a:r>
              <a:rPr lang="en-US" dirty="0" smtClean="0"/>
              <a:t>the approach towards income inequalities experienced globally.</a:t>
            </a:r>
          </a:p>
          <a:p>
            <a:r>
              <a:rPr lang="en-US" dirty="0" smtClean="0"/>
              <a:t>They majorly focused on </a:t>
            </a:r>
            <a:r>
              <a:rPr lang="en-US" dirty="0"/>
              <a:t>household debt and economic </a:t>
            </a:r>
            <a:r>
              <a:rPr lang="en-US" dirty="0" smtClean="0"/>
              <a:t>inequality</a:t>
            </a:r>
            <a:r>
              <a:rPr lang="en-US" dirty="0"/>
              <a:t>(Mian &amp; Sufi, 2017</a:t>
            </a:r>
            <a:r>
              <a:rPr lang="en-US" dirty="0" smtClean="0"/>
              <a:t>). </a:t>
            </a:r>
            <a:endParaRPr lang="en-US" dirty="0"/>
          </a:p>
        </p:txBody>
      </p:sp>
    </p:spTree>
    <p:extLst>
      <p:ext uri="{BB962C8B-B14F-4D97-AF65-F5344CB8AC3E}">
        <p14:creationId xmlns:p14="http://schemas.microsoft.com/office/powerpoint/2010/main" val="142882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 Works, Theories &amp; Accomplishments-</a:t>
            </a:r>
            <a:r>
              <a:rPr lang="en-US" dirty="0" err="1"/>
              <a:t>cont’n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He has published many papers including:</a:t>
            </a:r>
          </a:p>
          <a:p>
            <a:r>
              <a:rPr lang="en-US" dirty="0" smtClean="0"/>
              <a:t>“</a:t>
            </a:r>
            <a:r>
              <a:rPr lang="en-US" dirty="0"/>
              <a:t>How Does Credit Supply Expansion Affect the Real Economy? The </a:t>
            </a:r>
            <a:r>
              <a:rPr lang="en-US" dirty="0" smtClean="0"/>
              <a:t>Productive </a:t>
            </a:r>
            <a:r>
              <a:rPr lang="en-US" dirty="0"/>
              <a:t>Capacity </a:t>
            </a:r>
            <a:r>
              <a:rPr lang="en-US" dirty="0" smtClean="0"/>
              <a:t>and Household </a:t>
            </a:r>
            <a:r>
              <a:rPr lang="en-US" dirty="0"/>
              <a:t>Demand Channels” (with Amir Sufi and Emil Verner), Journal of Finance, April </a:t>
            </a:r>
            <a:r>
              <a:rPr lang="en-US" dirty="0" smtClean="0"/>
              <a:t>2020 </a:t>
            </a:r>
            <a:r>
              <a:rPr lang="en-US" dirty="0"/>
              <a:t>(Mian,  </a:t>
            </a:r>
            <a:r>
              <a:rPr lang="en-US" dirty="0" err="1"/>
              <a:t>Abid</a:t>
            </a:r>
            <a:r>
              <a:rPr lang="en-US" dirty="0"/>
              <a:t> &amp; Khwaja, </a:t>
            </a:r>
            <a:r>
              <a:rPr lang="en-US" dirty="0" smtClean="0"/>
              <a:t>2016). </a:t>
            </a:r>
            <a:endParaRPr lang="en-US" dirty="0"/>
          </a:p>
          <a:p>
            <a:r>
              <a:rPr lang="en-US" dirty="0" smtClean="0"/>
              <a:t>“</a:t>
            </a:r>
            <a:r>
              <a:rPr lang="en-US" dirty="0"/>
              <a:t>Finance and Business Cycles: The Credit-Driven Household Demand Channel”, Journal of </a:t>
            </a:r>
            <a:r>
              <a:rPr lang="en-US" dirty="0" smtClean="0"/>
              <a:t>Economic Perspectives</a:t>
            </a:r>
            <a:r>
              <a:rPr lang="en-US" dirty="0"/>
              <a:t>, </a:t>
            </a:r>
            <a:r>
              <a:rPr lang="en-US" dirty="0" smtClean="0"/>
              <a:t> </a:t>
            </a:r>
            <a:r>
              <a:rPr lang="en-US" dirty="0"/>
              <a:t>2018</a:t>
            </a:r>
            <a:r>
              <a:rPr lang="en-US" dirty="0" smtClean="0"/>
              <a:t>.</a:t>
            </a:r>
          </a:p>
          <a:p>
            <a:r>
              <a:rPr lang="en-US" dirty="0" smtClean="0"/>
              <a:t>“</a:t>
            </a:r>
            <a:r>
              <a:rPr lang="en-US" dirty="0"/>
              <a:t>The Great Recession: Lessons from Microeconomic Data” (with Amir Sufi), American </a:t>
            </a:r>
            <a:r>
              <a:rPr lang="en-US" dirty="0" smtClean="0"/>
              <a:t>Economic Review</a:t>
            </a:r>
            <a:r>
              <a:rPr lang="en-US" dirty="0"/>
              <a:t>, Papers and Proceedings, May </a:t>
            </a:r>
            <a:r>
              <a:rPr lang="en-US" dirty="0" smtClean="0"/>
              <a:t>2010 </a:t>
            </a:r>
            <a:r>
              <a:rPr lang="en-US" dirty="0"/>
              <a:t>(Mian &amp; Sufi, 2018</a:t>
            </a:r>
            <a:r>
              <a:rPr lang="en-US" dirty="0" smtClean="0"/>
              <a:t>).</a:t>
            </a:r>
          </a:p>
          <a:p>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932883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Interpretations </a:t>
            </a:r>
            <a:r>
              <a:rPr lang="en-US" dirty="0"/>
              <a:t>of Economic Works, Theories, and/or Actions</a:t>
            </a:r>
          </a:p>
        </p:txBody>
      </p:sp>
      <p:sp>
        <p:nvSpPr>
          <p:cNvPr id="3" name="Content Placeholder 2"/>
          <p:cNvSpPr>
            <a:spLocks noGrp="1"/>
          </p:cNvSpPr>
          <p:nvPr>
            <p:ph idx="1"/>
          </p:nvPr>
        </p:nvSpPr>
        <p:spPr/>
        <p:txBody>
          <a:bodyPr/>
          <a:lstStyle/>
          <a:p>
            <a:r>
              <a:rPr lang="en-US" dirty="0" smtClean="0"/>
              <a:t>The publication of the book, House of Debt in 2014, has proffered a novelty understanding of the financial crises faced in various countries on the planet (Mian,  </a:t>
            </a:r>
            <a:r>
              <a:rPr lang="en-US" dirty="0" err="1" smtClean="0"/>
              <a:t>Abid</a:t>
            </a:r>
            <a:r>
              <a:rPr lang="en-US" dirty="0" smtClean="0"/>
              <a:t> </a:t>
            </a:r>
            <a:r>
              <a:rPr lang="en-US" dirty="0"/>
              <a:t>&amp; Khwaja, </a:t>
            </a:r>
            <a:r>
              <a:rPr lang="en-US" dirty="0" smtClean="0"/>
              <a:t>2016</a:t>
            </a:r>
            <a:r>
              <a:rPr lang="en-US" dirty="0"/>
              <a:t>). </a:t>
            </a:r>
            <a:endParaRPr lang="en-US" dirty="0" smtClean="0"/>
          </a:p>
          <a:p>
            <a:r>
              <a:rPr lang="en-US" dirty="0" smtClean="0"/>
              <a:t>The arguments in this book have been utilized by the International Monetary Fund to combat that crisis in the world economy.</a:t>
            </a:r>
          </a:p>
          <a:p>
            <a:r>
              <a:rPr lang="en-US" dirty="0" smtClean="0"/>
              <a:t>In the </a:t>
            </a:r>
            <a:r>
              <a:rPr lang="en-US" dirty="0"/>
              <a:t>US particularly, </a:t>
            </a:r>
            <a:r>
              <a:rPr lang="en-US" dirty="0" smtClean="0"/>
              <a:t>it could </a:t>
            </a:r>
            <a:r>
              <a:rPr lang="en-US" dirty="0"/>
              <a:t>be the most important book to come out of the 2008 Financial Crisis and subsequent Great Recession.</a:t>
            </a:r>
            <a:endParaRPr lang="en-US" dirty="0" smtClean="0"/>
          </a:p>
          <a:p>
            <a:endParaRPr lang="en-US" dirty="0" smtClean="0"/>
          </a:p>
          <a:p>
            <a:endParaRPr lang="en-US" dirty="0"/>
          </a:p>
        </p:txBody>
      </p:sp>
    </p:spTree>
    <p:extLst>
      <p:ext uri="{BB962C8B-B14F-4D97-AF65-F5344CB8AC3E}">
        <p14:creationId xmlns:p14="http://schemas.microsoft.com/office/powerpoint/2010/main" val="236092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Interpretations of Economic Works, Theories, and/or </a:t>
            </a:r>
            <a:r>
              <a:rPr lang="en-US" dirty="0" smtClean="0"/>
              <a:t>Actions </a:t>
            </a:r>
            <a:r>
              <a:rPr lang="en-US" dirty="0" err="1" smtClean="0"/>
              <a:t>cont’n</a:t>
            </a:r>
            <a:endParaRPr lang="en-US" dirty="0"/>
          </a:p>
        </p:txBody>
      </p:sp>
      <p:sp>
        <p:nvSpPr>
          <p:cNvPr id="3" name="Content Placeholder 2"/>
          <p:cNvSpPr>
            <a:spLocks noGrp="1"/>
          </p:cNvSpPr>
          <p:nvPr>
            <p:ph idx="1"/>
          </p:nvPr>
        </p:nvSpPr>
        <p:spPr/>
        <p:txBody>
          <a:bodyPr/>
          <a:lstStyle/>
          <a:p>
            <a:r>
              <a:rPr lang="en-US" dirty="0" smtClean="0"/>
              <a:t>The articles published by Atif have proffered a new approach to economic approaches.</a:t>
            </a:r>
          </a:p>
          <a:p>
            <a:r>
              <a:rPr lang="en-US" dirty="0" smtClean="0"/>
              <a:t>Some critiques have come up to drum the work of the Pakistani-American economist.</a:t>
            </a:r>
          </a:p>
          <a:p>
            <a:r>
              <a:rPr lang="en-US" dirty="0"/>
              <a:t> Hyun-Sung </a:t>
            </a:r>
            <a:r>
              <a:rPr lang="en-US" dirty="0" smtClean="0"/>
              <a:t>Khang, sees Atif as a man who </a:t>
            </a:r>
            <a:r>
              <a:rPr lang="en-US" dirty="0"/>
              <a:t>sees the fight against inequality as a moral </a:t>
            </a:r>
            <a:r>
              <a:rPr lang="en-US" dirty="0" smtClean="0"/>
              <a:t>imperative (Mian </a:t>
            </a:r>
            <a:r>
              <a:rPr lang="en-US" dirty="0"/>
              <a:t>&amp; Sufi, </a:t>
            </a:r>
            <a:r>
              <a:rPr lang="en-US" dirty="0" smtClean="0"/>
              <a:t>2017).</a:t>
            </a:r>
            <a:endParaRPr lang="en-US" dirty="0"/>
          </a:p>
        </p:txBody>
      </p:sp>
    </p:spTree>
    <p:extLst>
      <p:ext uri="{BB962C8B-B14F-4D97-AF65-F5344CB8AC3E}">
        <p14:creationId xmlns:p14="http://schemas.microsoft.com/office/powerpoint/2010/main" val="32825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dirty="0"/>
              <a:t>Mian, A., </a:t>
            </a:r>
            <a:r>
              <a:rPr lang="en-US" dirty="0" err="1"/>
              <a:t>Abid</a:t>
            </a:r>
            <a:r>
              <a:rPr lang="en-US" dirty="0"/>
              <a:t>, Q., &amp; Khwaja, A. I. (</a:t>
            </a:r>
            <a:r>
              <a:rPr lang="en-US" dirty="0" smtClean="0"/>
              <a:t>2016). </a:t>
            </a:r>
            <a:r>
              <a:rPr lang="en-US" dirty="0"/>
              <a:t>Bank credit and business networks (No. 4876870).</a:t>
            </a:r>
          </a:p>
          <a:p>
            <a:r>
              <a:rPr lang="en-US" dirty="0" smtClean="0"/>
              <a:t>Mian</a:t>
            </a:r>
            <a:r>
              <a:rPr lang="en-US" dirty="0"/>
              <a:t>, A., &amp; Sufi, A. (</a:t>
            </a:r>
            <a:r>
              <a:rPr lang="en-US" dirty="0" smtClean="0"/>
              <a:t>2017). </a:t>
            </a:r>
            <a:r>
              <a:rPr lang="en-US" dirty="0"/>
              <a:t>Household leverage and the recession of 2007 to 2009. SBP Research Bulletin, 7, 125-173</a:t>
            </a:r>
            <a:r>
              <a:rPr lang="en-US" dirty="0" smtClean="0"/>
              <a:t>.</a:t>
            </a:r>
          </a:p>
          <a:p>
            <a:r>
              <a:rPr lang="en-US" dirty="0"/>
              <a:t>Mian, A., &amp; Sufi, A. (</a:t>
            </a:r>
            <a:r>
              <a:rPr lang="en-US" dirty="0" smtClean="0"/>
              <a:t>2018</a:t>
            </a:r>
            <a:r>
              <a:rPr lang="en-US" dirty="0"/>
              <a:t>). Summary of\\" the consequences of mortgage credit expansion\\". In Federal Reserve Bank of Chicago Proceedings (No. 1074).</a:t>
            </a:r>
          </a:p>
        </p:txBody>
      </p:sp>
    </p:spTree>
    <p:extLst>
      <p:ext uri="{BB962C8B-B14F-4D97-AF65-F5344CB8AC3E}">
        <p14:creationId xmlns:p14="http://schemas.microsoft.com/office/powerpoint/2010/main" val="38789909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255</TotalTime>
  <Words>1567</Words>
  <Application>Microsoft Office PowerPoint</Application>
  <PresentationFormat>Widescreen</PresentationFormat>
  <Paragraphs>69</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ATIF MIAN  </vt:lpstr>
      <vt:lpstr>BIOGRAPHY </vt:lpstr>
      <vt:lpstr>Economic Works, Theories &amp; Accomplishments</vt:lpstr>
      <vt:lpstr>Economic Works, Theories &amp; Accomplishments-cont’n</vt:lpstr>
      <vt:lpstr>Economic Works, Theories &amp; Accomplishments-cont’n</vt:lpstr>
      <vt:lpstr>Interpretations of Economic Works, Theories, and/or Actions</vt:lpstr>
      <vt:lpstr>Interpretations of Economic Works, Theories, and/or Actions cont’n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ATIF MIAN</dc:title>
  <dc:creator>BENEDICT001</dc:creator>
  <cp:lastModifiedBy>BENEDICT001</cp:lastModifiedBy>
  <cp:revision>24</cp:revision>
  <dcterms:created xsi:type="dcterms:W3CDTF">2021-03-07T16:15:28Z</dcterms:created>
  <dcterms:modified xsi:type="dcterms:W3CDTF">2021-03-07T20:30:45Z</dcterms:modified>
</cp:coreProperties>
</file>